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83" r:id="rId2"/>
    <p:sldId id="1423" r:id="rId3"/>
    <p:sldId id="1433" r:id="rId4"/>
    <p:sldId id="1435" r:id="rId5"/>
    <p:sldId id="1526" r:id="rId6"/>
    <p:sldId id="1633" r:id="rId7"/>
    <p:sldId id="1762" r:id="rId8"/>
    <p:sldId id="1521" r:id="rId9"/>
    <p:sldId id="1763" r:id="rId10"/>
    <p:sldId id="1764" r:id="rId11"/>
    <p:sldId id="1765" r:id="rId12"/>
    <p:sldId id="1894" r:id="rId13"/>
    <p:sldId id="1895" r:id="rId14"/>
    <p:sldId id="1893" r:id="rId15"/>
    <p:sldId id="1766" r:id="rId16"/>
    <p:sldId id="1767" r:id="rId17"/>
    <p:sldId id="1813" r:id="rId18"/>
    <p:sldId id="1830" r:id="rId19"/>
    <p:sldId id="1829" r:id="rId20"/>
    <p:sldId id="1812" r:id="rId21"/>
    <p:sldId id="1814" r:id="rId22"/>
    <p:sldId id="1831" r:id="rId23"/>
    <p:sldId id="1815" r:id="rId24"/>
    <p:sldId id="1817" r:id="rId25"/>
    <p:sldId id="1818" r:id="rId26"/>
    <p:sldId id="1832" r:id="rId27"/>
    <p:sldId id="1833" r:id="rId28"/>
    <p:sldId id="1819" r:id="rId29"/>
    <p:sldId id="1834" r:id="rId30"/>
    <p:sldId id="1835" r:id="rId31"/>
    <p:sldId id="1820" r:id="rId32"/>
    <p:sldId id="1768" r:id="rId33"/>
    <p:sldId id="1821" r:id="rId34"/>
    <p:sldId id="1822" r:id="rId35"/>
    <p:sldId id="1824" r:id="rId36"/>
    <p:sldId id="1823" r:id="rId37"/>
    <p:sldId id="1837" r:id="rId38"/>
    <p:sldId id="1838" r:id="rId39"/>
    <p:sldId id="1825" r:id="rId40"/>
    <p:sldId id="1827" r:id="rId41"/>
    <p:sldId id="1826" r:id="rId42"/>
    <p:sldId id="1828" r:id="rId43"/>
    <p:sldId id="1749" r:id="rId44"/>
    <p:sldId id="1892" r:id="rId45"/>
    <p:sldId id="73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4631"/>
    <a:srgbClr val="D17729"/>
    <a:srgbClr val="6FD2E6"/>
    <a:srgbClr val="75E5FE"/>
    <a:srgbClr val="E0D010"/>
    <a:srgbClr val="01E9E3"/>
    <a:srgbClr val="0B1227"/>
    <a:srgbClr val="E6AF00"/>
    <a:srgbClr val="FF6565"/>
    <a:srgbClr val="2DB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3" autoAdjust="0"/>
    <p:restoredTop sz="87879" autoAdjust="0"/>
  </p:normalViewPr>
  <p:slideViewPr>
    <p:cSldViewPr snapToGrid="0">
      <p:cViewPr varScale="1">
        <p:scale>
          <a:sx n="81" d="100"/>
          <a:sy n="81" d="100"/>
        </p:scale>
        <p:origin x="1566" y="84"/>
      </p:cViewPr>
      <p:guideLst/>
    </p:cSldViewPr>
  </p:slideViewPr>
  <p:outlineViewPr>
    <p:cViewPr>
      <p:scale>
        <a:sx n="33" d="100"/>
        <a:sy n="33" d="100"/>
      </p:scale>
      <p:origin x="0" y="-16018"/>
    </p:cViewPr>
  </p:outlineViewPr>
  <p:notesTextViewPr>
    <p:cViewPr>
      <p:scale>
        <a:sx n="1" d="1"/>
        <a:sy n="1" d="1"/>
      </p:scale>
      <p:origin x="0" y="0"/>
    </p:cViewPr>
  </p:notesTextViewPr>
  <p:sorterViewPr>
    <p:cViewPr varScale="1">
      <p:scale>
        <a:sx n="1" d="1"/>
        <a:sy n="1" d="1"/>
      </p:scale>
      <p:origin x="0" y="-8538"/>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6/17/2020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7-12 gives us an historical example of distrust in the LORD. King Ahaz is given an opportunity to trust in the Lord but refuses to listen, a fulfillment of 6:9-10. The LORD offers him a sign, evidence that the LORD can be trusted. But He refuses to accept the sign. He refuses to trust in the LORD and His word. He instead decides to trust in Assyria and their many gods. Ahaz seeks the help of Tiglath-Pileser king of Assyria, but receives no help, but more trouble. He gets rid of one problem and gets a bigger one in return. The LORD now makes an appearance, prophesied in the sign of Immanuel, “God with us” promised judgment and destruction is upon them when the LORD appears in the form of an invading army. Total destruction is averted at that time, but God will be back.</a:t>
            </a:r>
          </a:p>
          <a:p>
            <a:endParaRPr lang="en-US" baseline="0" dirty="0" smtClean="0"/>
          </a:p>
          <a:p>
            <a:r>
              <a:rPr lang="en-US" baseline="0" dirty="0" smtClean="0"/>
              <a:t>On the other end we have another historical example, one of trusted in the LORD. King Hezekiah is faced with the same problem, an invading army, the Assyrian have invaded and surrounded him and the nation, with no hope of escape or deliverance. Hezekiah seeks the LORD for help and trusts in the Him and is saved, from destruction and death. The invading army is miraculously destroyed by the LORD Himself. Ahaz trusts Assyria and Israel is destroyed. Hezekiah trusts the LORD and Assyria is destroyed.</a:t>
            </a:r>
          </a:p>
          <a:p>
            <a:endParaRPr lang="en-US" baseline="0" dirty="0" smtClean="0"/>
          </a:p>
          <a:p>
            <a:r>
              <a:rPr lang="en-US" baseline="0" dirty="0" smtClean="0"/>
              <a:t>Between the two segments is a section whose theme is the God of Israel is the Lord of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428346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will the LORD bring and end to the yoke of oppression? By putting an end to the warfare upon which oppression rests. “God will not replace oppression with greater oppression, nor will replace war with warfare. Instead, he will do away with wars altogether. (Isaiah 2:4; Psalm 46:8-9)</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210964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139709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27970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uses a figure of the lesser to included the greater and in doing so insures the inclusion of the total. If boots and the clothes of war are burned, then the weapons of war will be disposed of and even more those who use them. Those who live by the sword will cease to be no more. The cloaks in whose fabric is mixed the blood of conqueror and conquered now feed the flames.  Wars have ceased to be unto the ends of the earth. </a:t>
            </a: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324396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688085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experienced every temptation common to </a:t>
            </a:r>
            <a:r>
              <a:rPr lang="en-US" sz="1200" b="1" kern="1200" dirty="0" smtClean="0">
                <a:solidFill>
                  <a:schemeClr val="tx1"/>
                </a:solidFill>
                <a:effectLst/>
                <a:latin typeface="+mn-lt"/>
                <a:ea typeface="+mn-ea"/>
                <a:cs typeface="+mn-cs"/>
              </a:rPr>
              <a:t>humanity</a:t>
            </a:r>
            <a:r>
              <a:rPr lang="en-US" sz="1200" kern="1200" dirty="0" smtClean="0">
                <a:solidFill>
                  <a:schemeClr val="tx1"/>
                </a:solidFill>
                <a:effectLst/>
                <a:latin typeface="+mn-lt"/>
                <a:ea typeface="+mn-ea"/>
                <a:cs typeface="+mn-cs"/>
              </a:rPr>
              <a:t> and to its fullest extent, but He never sinned. He experienced everything there is to experience as a human, even death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1422619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367164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8580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terminology speaks of the savior’s preexistent </a:t>
            </a:r>
            <a:r>
              <a:rPr lang="en-US" sz="1200" b="1" kern="1200" dirty="0" smtClean="0">
                <a:solidFill>
                  <a:schemeClr val="tx1"/>
                </a:solidFill>
                <a:effectLst/>
                <a:latin typeface="+mn-lt"/>
                <a:ea typeface="+mn-ea"/>
                <a:cs typeface="+mn-cs"/>
              </a:rPr>
              <a:t>deity</a:t>
            </a:r>
            <a:r>
              <a:rPr lang="en-US" sz="1200" kern="1200" dirty="0" smtClean="0">
                <a:solidFill>
                  <a:schemeClr val="tx1"/>
                </a:solidFill>
                <a:effectLst/>
                <a:latin typeface="+mn-lt"/>
                <a:ea typeface="+mn-ea"/>
                <a:cs typeface="+mn-cs"/>
              </a:rPr>
              <a:t>. He was given to us to be a Savior. Even though He did not look like God, He was still God. He was Immanuel - "God with us". It is a promise of incarnate deity, a prophecy that God Himself would appear as a human infant. We tend to focus of a baby in a manger, but the greater truth is that Baby’s identity,</a:t>
            </a:r>
            <a:r>
              <a:rPr lang="en-US" sz="1200" kern="1200" baseline="0" dirty="0" smtClean="0">
                <a:solidFill>
                  <a:schemeClr val="tx1"/>
                </a:solidFill>
                <a:effectLst/>
                <a:latin typeface="+mn-lt"/>
                <a:ea typeface="+mn-ea"/>
                <a:cs typeface="+mn-cs"/>
              </a:rPr>
              <a:t> His </a:t>
            </a:r>
            <a:r>
              <a:rPr lang="en-US" sz="1200" kern="1200" dirty="0" smtClean="0">
                <a:solidFill>
                  <a:schemeClr val="tx1"/>
                </a:solidFill>
                <a:effectLst/>
                <a:latin typeface="+mn-lt"/>
                <a:ea typeface="+mn-ea"/>
                <a:cs typeface="+mn-cs"/>
              </a:rPr>
              <a:t>deity!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is “son of God” in </a:t>
            </a:r>
            <a:r>
              <a:rPr lang="en-US" sz="1200" u="sng" kern="1200" dirty="0" smtClean="0">
                <a:solidFill>
                  <a:schemeClr val="tx1"/>
                </a:solidFill>
                <a:effectLst/>
                <a:latin typeface="+mn-lt"/>
                <a:ea typeface="+mn-ea"/>
                <a:cs typeface="+mn-cs"/>
              </a:rPr>
              <a:t>relationship</a:t>
            </a:r>
            <a:r>
              <a:rPr lang="en-US" sz="1200" kern="1200" dirty="0" smtClean="0">
                <a:solidFill>
                  <a:schemeClr val="tx1"/>
                </a:solidFill>
                <a:effectLst/>
                <a:latin typeface="+mn-lt"/>
                <a:ea typeface="+mn-ea"/>
                <a:cs typeface="+mn-cs"/>
              </a:rPr>
              <a:t> to the Father, not in essence or in His fundamental nature.</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399085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Christ will </a:t>
            </a:r>
            <a:r>
              <a:rPr lang="en-US" sz="1200" b="1" kern="1200" dirty="0" smtClean="0">
                <a:solidFill>
                  <a:schemeClr val="tx1"/>
                </a:solidFill>
                <a:effectLst/>
                <a:latin typeface="+mn-lt"/>
                <a:ea typeface="+mn-ea"/>
                <a:cs typeface="+mn-cs"/>
              </a:rPr>
              <a:t>reign</a:t>
            </a:r>
            <a:r>
              <a:rPr lang="en-US" sz="1200" kern="1200" dirty="0" smtClean="0">
                <a:solidFill>
                  <a:schemeClr val="tx1"/>
                </a:solidFill>
                <a:effectLst/>
                <a:latin typeface="+mn-lt"/>
                <a:ea typeface="+mn-ea"/>
                <a:cs typeface="+mn-cs"/>
              </a:rPr>
              <a:t> over a literal earthly, geopolitical kingdom that encompasses all the kingdoms and governments of the world.</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30843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whom will Ahaz trust? The LORD of the universe of the lord of Assyria. In w</a:t>
            </a:r>
            <a:r>
              <a:rPr lang="en-US" dirty="0" smtClean="0"/>
              <a:t>hom</a:t>
            </a:r>
            <a:r>
              <a:rPr lang="en-US" baseline="0" dirty="0" smtClean="0"/>
              <a:t> will man trust? God or Man. Will you choose light or darkness?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that day, the responsibility of governing the whole world will rest on Him.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604300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64666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said of Jesus that, "never did a man speak the way this man speaks". (John 7:46)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is the source of all truth -- I am the way, and the truth, and the life" (John. 14:6). He is the ultimate and only answer to all of life's </a:t>
            </a:r>
            <a:r>
              <a:rPr lang="en-US" sz="1200" b="1" kern="1200" dirty="0" smtClean="0">
                <a:solidFill>
                  <a:schemeClr val="tx1"/>
                </a:solidFill>
                <a:effectLst/>
                <a:latin typeface="+mn-lt"/>
                <a:ea typeface="+mn-ea"/>
                <a:cs typeface="+mn-cs"/>
              </a:rPr>
              <a:t>confusion</a:t>
            </a:r>
            <a:r>
              <a:rPr lang="en-US" sz="1200" kern="1200" dirty="0" smtClean="0">
                <a:solidFill>
                  <a:schemeClr val="tx1"/>
                </a:solidFill>
                <a:effectLst/>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3136508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is called God. The Mighty God is also the Almighty God "El </a:t>
            </a:r>
            <a:r>
              <a:rPr lang="en-US" sz="1200" kern="1200" dirty="0" err="1" smtClean="0">
                <a:solidFill>
                  <a:schemeClr val="tx1"/>
                </a:solidFill>
                <a:effectLst/>
                <a:latin typeface="+mn-lt"/>
                <a:ea typeface="+mn-ea"/>
                <a:cs typeface="+mn-cs"/>
              </a:rPr>
              <a:t>shaddi</a:t>
            </a:r>
            <a:r>
              <a:rPr lang="en-US" sz="1200" kern="1200" dirty="0" smtClean="0">
                <a:solidFill>
                  <a:schemeClr val="tx1"/>
                </a:solidFill>
                <a:effectLst/>
                <a:latin typeface="+mn-lt"/>
                <a:ea typeface="+mn-ea"/>
                <a:cs typeface="+mn-cs"/>
              </a:rPr>
              <a:t>" -- Jesus Christ,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73328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He not only tells His subjects what to do but He can energize them to do it. A human counselor has no ability to empower someone to do right. There will be no </a:t>
            </a:r>
            <a:r>
              <a:rPr lang="en-US" sz="1200" b="1" kern="1200" dirty="0" smtClean="0">
                <a:solidFill>
                  <a:schemeClr val="tx1"/>
                </a:solidFill>
                <a:effectLst/>
                <a:latin typeface="+mn-lt"/>
                <a:ea typeface="+mn-ea"/>
                <a:cs typeface="+mn-cs"/>
              </a:rPr>
              <a:t>chaos</a:t>
            </a:r>
            <a:r>
              <a:rPr lang="en-US" sz="1200" kern="1200" dirty="0" smtClean="0">
                <a:solidFill>
                  <a:schemeClr val="tx1"/>
                </a:solidFill>
                <a:effectLst/>
                <a:latin typeface="+mn-lt"/>
                <a:ea typeface="+mn-ea"/>
                <a:cs typeface="+mn-cs"/>
              </a:rPr>
              <a:t> about who is in control.</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7219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201779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not to confuse the fact that the Son is also the Father. The Messiah being the second person of the Trinity is in essence God. Therefore, He possesses all the attributes of God including eternality.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Everlasting Father is an idiom used to describe the Messiah's relationship to time, not His relationship to the members of the Trinity. He is everlasting "EL Olam"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2940090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473233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Messiah will be an everlasting "fatherly" Ruler. (The Bible Knowledge Commentary)</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58162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Messiah is the one who will bring in and maintain the peace in His kingdom (1000 years). There will be no wars or </a:t>
            </a:r>
            <a:r>
              <a:rPr lang="en-US" sz="1200" b="1" kern="1200" dirty="0" smtClean="0">
                <a:solidFill>
                  <a:schemeClr val="tx1"/>
                </a:solidFill>
                <a:effectLst/>
                <a:latin typeface="+mn-lt"/>
                <a:ea typeface="+mn-ea"/>
                <a:cs typeface="+mn-cs"/>
              </a:rPr>
              <a:t>conflicts</a:t>
            </a:r>
            <a:r>
              <a:rPr lang="en-US" sz="1200" kern="1200" dirty="0" smtClean="0">
                <a:solidFill>
                  <a:schemeClr val="tx1"/>
                </a:solidFill>
                <a:effectLst/>
                <a:latin typeface="+mn-lt"/>
                <a:ea typeface="+mn-ea"/>
                <a:cs typeface="+mn-cs"/>
              </a:rPr>
              <a:t>. The peace on earth will not take place until the Prince of peace returns to the earth. But He still offers and we individually can receive peace from God (Romans 1:7); and we can have peace with God (Romans 5:1); and we can receive the peace of God (Philippians 4:7). "Know Jesus, know peace. No Jesus, no peace".</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5283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1855021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531045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Messiah’s peaceful rule will never end. Most peace treaties never hold up. Peace treaties are only temporary cessations in wars, simply a time to reload. His peaceful rule will </a:t>
            </a:r>
            <a:r>
              <a:rPr lang="en-US" sz="1200" b="1" kern="1200" dirty="0" smtClean="0">
                <a:solidFill>
                  <a:schemeClr val="tx1"/>
                </a:solidFill>
                <a:effectLst/>
                <a:latin typeface="+mn-lt"/>
                <a:ea typeface="+mn-ea"/>
                <a:cs typeface="+mn-cs"/>
              </a:rPr>
              <a:t>extend</a:t>
            </a:r>
            <a:r>
              <a:rPr lang="en-US" sz="1200" kern="1200" dirty="0" smtClean="0">
                <a:solidFill>
                  <a:schemeClr val="tx1"/>
                </a:solidFill>
                <a:effectLst/>
                <a:latin typeface="+mn-lt"/>
                <a:ea typeface="+mn-ea"/>
                <a:cs typeface="+mn-cs"/>
              </a:rPr>
              <a:t> forever because He will last forever. [</a:t>
            </a:r>
            <a:r>
              <a:rPr lang="en-US" sz="1200" b="1" kern="120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Slide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He is the Everlasting God.</a:t>
            </a:r>
            <a:endParaRPr lang="en-US" b="1"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370475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1843988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fulfillment of God’s </a:t>
            </a:r>
            <a:r>
              <a:rPr lang="en-US" sz="1200" b="1" kern="1200" dirty="0" smtClean="0">
                <a:solidFill>
                  <a:schemeClr val="tx1"/>
                </a:solidFill>
                <a:effectLst/>
                <a:latin typeface="+mn-lt"/>
                <a:ea typeface="+mn-ea"/>
                <a:cs typeface="+mn-cs"/>
              </a:rPr>
              <a:t>Promise</a:t>
            </a:r>
            <a:r>
              <a:rPr lang="en-US" sz="1200" kern="1200" dirty="0" smtClean="0">
                <a:solidFill>
                  <a:schemeClr val="tx1"/>
                </a:solidFill>
                <a:effectLst/>
                <a:latin typeface="+mn-lt"/>
                <a:ea typeface="+mn-ea"/>
                <a:cs typeface="+mn-cs"/>
              </a:rPr>
              <a:t> to David (II Samuel 7).</a:t>
            </a:r>
            <a:r>
              <a:rPr lang="en-US" sz="1200" b="1" kern="1200" dirty="0" smtClean="0">
                <a:solidFill>
                  <a:schemeClr val="tx1"/>
                </a:solidFill>
                <a:effectLst/>
                <a:latin typeface="+mn-lt"/>
                <a:ea typeface="+mn-ea"/>
                <a:cs typeface="+mn-cs"/>
              </a:rPr>
              <a:t> [Next Slide]</a:t>
            </a:r>
            <a:r>
              <a:rPr lang="en-US" sz="1200" b="1" kern="1200" baseline="0" dirty="0" smtClean="0">
                <a:solidFill>
                  <a:schemeClr val="tx1"/>
                </a:solidFill>
                <a:effectLst/>
                <a:latin typeface="+mn-lt"/>
                <a:ea typeface="+mn-ea"/>
                <a:cs typeface="+mn-cs"/>
              </a:rPr>
              <a:t> He is the Son of David</a:t>
            </a:r>
            <a:endParaRPr lang="en-US" b="1"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975026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2992974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671845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1541692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 rule will conform to God's holy and </a:t>
            </a:r>
            <a:r>
              <a:rPr lang="en-US" sz="1200" b="1" kern="1200" dirty="0" smtClean="0">
                <a:solidFill>
                  <a:schemeClr val="tx1"/>
                </a:solidFill>
                <a:effectLst/>
                <a:latin typeface="+mn-lt"/>
                <a:ea typeface="+mn-ea"/>
                <a:cs typeface="+mn-cs"/>
              </a:rPr>
              <a:t>righteous</a:t>
            </a:r>
            <a:r>
              <a:rPr lang="en-US" sz="1200" kern="1200" dirty="0" smtClean="0">
                <a:solidFill>
                  <a:schemeClr val="tx1"/>
                </a:solidFill>
                <a:effectLst/>
                <a:latin typeface="+mn-lt"/>
                <a:ea typeface="+mn-ea"/>
                <a:cs typeface="+mn-cs"/>
              </a:rPr>
              <a:t> character and demands. [</a:t>
            </a:r>
            <a:r>
              <a:rPr lang="en-US" sz="1200" b="1" kern="1200" dirty="0" smtClean="0">
                <a:solidFill>
                  <a:schemeClr val="tx1"/>
                </a:solidFill>
                <a:effectLst/>
                <a:latin typeface="+mn-lt"/>
                <a:ea typeface="+mn-ea"/>
                <a:cs typeface="+mn-cs"/>
              </a:rPr>
              <a:t>Next Slide</a:t>
            </a:r>
            <a:r>
              <a:rPr lang="en-US" sz="1200" kern="1200" dirty="0" smtClean="0">
                <a:solidFill>
                  <a:schemeClr val="tx1"/>
                </a:solidFill>
                <a:effectLst/>
                <a:latin typeface="+mn-lt"/>
                <a:ea typeface="+mn-ea"/>
                <a:cs typeface="+mn-cs"/>
              </a:rPr>
              <a:t>] Jesus\Messiah is called "</a:t>
            </a:r>
            <a:r>
              <a:rPr lang="en-US" sz="1200" kern="1200" dirty="0" err="1" smtClean="0">
                <a:solidFill>
                  <a:schemeClr val="tx1"/>
                </a:solidFill>
                <a:effectLst/>
                <a:latin typeface="+mn-lt"/>
                <a:ea typeface="+mn-ea"/>
                <a:cs typeface="+mn-cs"/>
              </a:rPr>
              <a:t>Tsidkineu</a:t>
            </a:r>
            <a:r>
              <a:rPr lang="en-US" sz="1200" kern="1200" dirty="0" smtClean="0">
                <a:solidFill>
                  <a:schemeClr val="tx1"/>
                </a:solidFill>
                <a:effectLst/>
                <a:latin typeface="+mn-lt"/>
                <a:ea typeface="+mn-ea"/>
                <a:cs typeface="+mn-cs"/>
              </a:rPr>
              <a:t> - The Lord our righteousness" Jeremiah 23:6; I Corinthians 1:30</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3594002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655816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coming of the millennial kingdom </a:t>
            </a:r>
            <a:r>
              <a:rPr lang="en-US" sz="1200" b="1" kern="1200" dirty="0" smtClean="0">
                <a:solidFill>
                  <a:schemeClr val="tx1"/>
                </a:solidFill>
                <a:effectLst/>
                <a:latin typeface="+mn-lt"/>
                <a:ea typeface="+mn-ea"/>
                <a:cs typeface="+mn-cs"/>
              </a:rPr>
              <a:t>depends</a:t>
            </a:r>
            <a:r>
              <a:rPr lang="en-US" sz="1200" kern="1200" dirty="0" smtClean="0">
                <a:solidFill>
                  <a:schemeClr val="tx1"/>
                </a:solidFill>
                <a:effectLst/>
                <a:latin typeface="+mn-lt"/>
                <a:ea typeface="+mn-ea"/>
                <a:cs typeface="+mn-cs"/>
              </a:rPr>
              <a:t> of God, not Israel, not the church, not anyone but God. We cannot even help God usher in the kingdom. The kingdom in its fullness is not now, its still future. It will not come until He comes. Without His sovereign intervention there will be no kingdom! [</a:t>
            </a:r>
            <a:r>
              <a:rPr lang="en-US" sz="1200" b="1" kern="1200" dirty="0" smtClean="0">
                <a:solidFill>
                  <a:schemeClr val="tx1"/>
                </a:solidFill>
                <a:effectLst/>
                <a:latin typeface="+mn-lt"/>
                <a:ea typeface="+mn-ea"/>
                <a:cs typeface="+mn-cs"/>
              </a:rPr>
              <a:t>Next Slide</a:t>
            </a:r>
            <a:r>
              <a:rPr lang="en-US" sz="1200" kern="1200" dirty="0" smtClean="0">
                <a:solidFill>
                  <a:schemeClr val="tx1"/>
                </a:solidFill>
                <a:effectLst/>
                <a:latin typeface="+mn-lt"/>
                <a:ea typeface="+mn-ea"/>
                <a:cs typeface="+mn-cs"/>
              </a:rPr>
              <a:t>] "Jehovah-</a:t>
            </a:r>
            <a:r>
              <a:rPr lang="en-US" sz="1200" kern="1200" dirty="0" err="1" smtClean="0">
                <a:solidFill>
                  <a:schemeClr val="tx1"/>
                </a:solidFill>
                <a:effectLst/>
                <a:latin typeface="+mn-lt"/>
                <a:ea typeface="+mn-ea"/>
                <a:cs typeface="+mn-cs"/>
              </a:rPr>
              <a:t>Jirah</a:t>
            </a:r>
            <a:r>
              <a:rPr lang="en-US" sz="1200" kern="1200" dirty="0" smtClean="0">
                <a:solidFill>
                  <a:schemeClr val="tx1"/>
                </a:solidFill>
                <a:effectLst/>
                <a:latin typeface="+mn-lt"/>
                <a:ea typeface="+mn-ea"/>
                <a:cs typeface="+mn-cs"/>
              </a:rPr>
              <a:t> - The Lord will provide". (Exodus - I Corinthians. 10:1-4).</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383666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757057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137853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King</a:t>
            </a:r>
            <a:r>
              <a:rPr lang="en-US" sz="1200" kern="1200" baseline="0" dirty="0" smtClean="0">
                <a:solidFill>
                  <a:schemeClr val="tx1"/>
                </a:solidFill>
                <a:effectLst/>
                <a:latin typeface="+mn-lt"/>
                <a:ea typeface="+mn-ea"/>
                <a:cs typeface="+mn-cs"/>
              </a:rPr>
              <a:t> Ahaz did it his way and failed to bring peace and security, but only more hopelessness and darkness.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Just as there was darkness in the days of Isaiah, and in the days in which the Christ was born, there will be darkness in days just prior to His second coming. There is darkness in our day as well. There may be darkness in your own heart. One thing is certain out of darkness Christ’s Kingdom is coming. Are you ready? There are two things we must do in order to prepare ourselves for His coming. We must first enter into His Kingdom by faith alone,</a:t>
            </a:r>
            <a:r>
              <a:rPr lang="en-US" sz="1200" b="0" kern="1200" baseline="0" dirty="0" smtClean="0">
                <a:solidFill>
                  <a:schemeClr val="tx1"/>
                </a:solidFill>
                <a:effectLst/>
                <a:latin typeface="+mn-lt"/>
                <a:ea typeface="+mn-ea"/>
                <a:cs typeface="+mn-cs"/>
              </a:rPr>
              <a:t> in Christ alone</a:t>
            </a:r>
            <a:r>
              <a:rPr lang="en-US" sz="1200" b="0" kern="1200" dirty="0" smtClean="0">
                <a:solidFill>
                  <a:schemeClr val="tx1"/>
                </a:solidFill>
                <a:effectLst/>
                <a:latin typeface="+mn-lt"/>
                <a:ea typeface="+mn-ea"/>
                <a:cs typeface="+mn-cs"/>
              </a:rPr>
              <a:t>, and then, we must remain/abide/continue in His Word and become</a:t>
            </a:r>
            <a:r>
              <a:rPr lang="en-US" sz="1200" b="0" kern="1200" baseline="0" dirty="0" smtClean="0">
                <a:solidFill>
                  <a:schemeClr val="tx1"/>
                </a:solidFill>
                <a:effectLst/>
                <a:latin typeface="+mn-lt"/>
                <a:ea typeface="+mn-ea"/>
                <a:cs typeface="+mn-cs"/>
              </a:rPr>
              <a:t> the faithful, useful and righteous </a:t>
            </a:r>
            <a:r>
              <a:rPr lang="en-US" sz="1200" b="0" kern="1200" dirty="0" smtClean="0">
                <a:solidFill>
                  <a:schemeClr val="tx1"/>
                </a:solidFill>
                <a:effectLst/>
                <a:latin typeface="+mn-lt"/>
                <a:ea typeface="+mn-ea"/>
                <a:cs typeface="+mn-cs"/>
              </a:rPr>
              <a:t>servants</a:t>
            </a:r>
            <a:r>
              <a:rPr lang="en-US" sz="1200" b="0" kern="1200" baseline="0" dirty="0" smtClean="0">
                <a:solidFill>
                  <a:schemeClr val="tx1"/>
                </a:solidFill>
                <a:effectLst/>
                <a:latin typeface="+mn-lt"/>
                <a:ea typeface="+mn-ea"/>
                <a:cs typeface="+mn-cs"/>
              </a:rPr>
              <a:t> of</a:t>
            </a:r>
            <a:r>
              <a:rPr lang="en-US" sz="1200" b="0" kern="1200" dirty="0" smtClean="0">
                <a:solidFill>
                  <a:schemeClr val="tx1"/>
                </a:solidFill>
                <a:effectLst/>
                <a:latin typeface="+mn-lt"/>
                <a:ea typeface="+mn-ea"/>
                <a:cs typeface="+mn-cs"/>
              </a:rPr>
              <a:t> the coming King.</a:t>
            </a:r>
          </a:p>
          <a:p>
            <a:endParaRPr lang="en-US" sz="1200" b="0" kern="1200" baseline="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King is going to rule His Kingdom with justice, righteousness and peace. He is not going to rule alone. There will be those who will have the wonderful privilege to rule with Him or alongside of Him. But only those who are qualified and who have proven their worthiness as servants of the King in this life will do so.</a:t>
            </a:r>
          </a:p>
          <a:p>
            <a:endParaRPr lang="en-US" baseline="0" dirty="0" smtClean="0"/>
          </a:p>
          <a:p>
            <a:r>
              <a:rPr lang="en-US" baseline="0" dirty="0" smtClean="0"/>
              <a:t>There is hope. Hope shines out of darkness. The gloom and the doom is not final. The darkness and emptiness is not an end in itself but a means whereby God’s goodness can be manifested in the salvation of the land. When every human attempt to bring light has failed, then God will bring light, not because He has to, or that man has force Him, but merely out of His own grace, it is a gift of God.  </a:t>
            </a:r>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4213857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2530401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the Lord and</a:t>
            </a:r>
            <a:r>
              <a:rPr lang="en-US" baseline="0" dirty="0" smtClean="0"/>
              <a:t> believe His signs/evidence that His Word is true, and you will be established on the earth. Distrust the LORD and refuse the evidence and perish from the earth.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reaches the climax</a:t>
            </a:r>
            <a:r>
              <a:rPr lang="en-US" baseline="0" dirty="0" smtClean="0"/>
              <a:t> that began in 7:1. In place of a unfaithful king, who refuse to trust in the LORD, there is lifted up the idea king who, though a child, will bring an end to all wars and conflicts, and establish an eternal kingdom based upon justice and righteousness. The names no longer express future events or situations, nor express the relationship between God and His people. Rather, they express the remarkable nature of the individual and the saving character of his reign. He is the ultimate expression that God is with us “Immanuel”, not for our destruction, but for our redemption. (Oswalt, p. 241) He is the one with whom we shall trust! The theme of the entire division. </a:t>
            </a:r>
          </a:p>
          <a:p>
            <a:endParaRPr lang="en-US" baseline="0" dirty="0" smtClean="0"/>
          </a:p>
          <a:p>
            <a:r>
              <a:rPr lang="en-US" baseline="0" dirty="0" smtClean="0"/>
              <a:t>God’s ultimate purpose found in 9:1-7 concludes the reflection which began in 8:11. Dependence upon our own resources and perspectives for guidance only leads into darkness. Ahaz lead the nation into darkness by refusing the instruction and testimony of God, But out of the helplessness of that darkness God would, through the coming child king, shine a light of his own delivering power. This deliverance is a cause for rejoicing (9:1-2), the result of God’s activity in freeing them and an end to war, the result of which is the birth of the idea King and the description of the King’s reign.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111175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previous section ended in gloom and doom. But out of darkness and gloom comes a great light. </a:t>
            </a:r>
            <a:r>
              <a:rPr lang="en-US" sz="1200" kern="1200" dirty="0" smtClean="0">
                <a:solidFill>
                  <a:schemeClr val="tx1"/>
                </a:solidFill>
                <a:effectLst/>
                <a:latin typeface="+mn-lt"/>
                <a:ea typeface="+mn-ea"/>
                <a:cs typeface="+mn-cs"/>
              </a:rPr>
              <a:t>The doom will turn to a bloom when the LORD first appears from the land of Galilee, the land between</a:t>
            </a:r>
            <a:r>
              <a:rPr lang="en-US" sz="1200" kern="1200" baseline="0" dirty="0" smtClean="0">
                <a:solidFill>
                  <a:schemeClr val="tx1"/>
                </a:solidFill>
                <a:effectLst/>
                <a:latin typeface="+mn-lt"/>
                <a:ea typeface="+mn-ea"/>
                <a:cs typeface="+mn-cs"/>
              </a:rPr>
              <a:t> the seas, </a:t>
            </a:r>
            <a:r>
              <a:rPr lang="en-US" sz="1200" kern="1200" dirty="0" smtClean="0">
                <a:solidFill>
                  <a:schemeClr val="tx1"/>
                </a:solidFill>
                <a:effectLst/>
                <a:latin typeface="+mn-lt"/>
                <a:ea typeface="+mn-ea"/>
                <a:cs typeface="+mn-cs"/>
              </a:rPr>
              <a:t>where a people walking in darkness shall see a great light.</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186046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the suddenness of dawn come the announcement that light has appeared to these people; “Then suddenly there were a host of angles…”  </a:t>
            </a:r>
          </a:p>
          <a:p>
            <a:endParaRPr lang="en-US" baseline="0" dirty="0" smtClean="0"/>
          </a:p>
          <a:p>
            <a:r>
              <a:rPr lang="en-US" baseline="0" dirty="0" smtClean="0"/>
              <a:t>Throughout the Bible, God presence is equated with light and even the depths of their sin and rebellion is not able to keep God from manifesting Himself to them, to us. If they wished to be free of their sin, nothing could prevent God’s light from shining as it has in Jesus.</a:t>
            </a:r>
          </a:p>
          <a:p>
            <a:endParaRPr lang="en-US" baseline="0" dirty="0" smtClean="0"/>
          </a:p>
          <a:p>
            <a:r>
              <a:rPr lang="en-US" baseline="0" dirty="0" smtClean="0"/>
              <a:t>All the verbs are in  the perfect tense, these are prophetic perfects describing a future event with the certainty of a completed action. </a:t>
            </a: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315584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result of God’s revelation of Himself through the coming saving King, joy sweeps over the people, the joy of great abundance. Instead of a dwindling population and a very small remnant, the nation swells and grows; instead of meagerness of harvests there is abundance; instead of becoming spoil themselves, they divided the spoil among themselves. All the elemental fears of people is turned to joy and relief. The real source of joy is the LORD, It is in Him they rejoice. </a:t>
            </a:r>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304083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rejoice, “will rejoice” because the LORD has delivered them, has freed them. It is apparent from the whole context that it is the final deliverance which is in view. </a:t>
            </a:r>
          </a:p>
          <a:p>
            <a:endParaRPr lang="en-US" baseline="0" dirty="0" smtClean="0"/>
          </a:p>
          <a:p>
            <a:r>
              <a:rPr lang="en-US" baseline="0" dirty="0" smtClean="0"/>
              <a:t>The yoke of oppression which is broken or better replaced is both spiritual and physical. God breaks the sinful bondage of mankind, if he walks and lives in the Spirit, made possible by Christ’s death and resurrection. God also breaks the bondage of political and social oppression. Christ breaks the yoke of sin in order to lift the yoke of oppression. Peace with God makes peace among men possible.</a:t>
            </a:r>
          </a:p>
          <a:p>
            <a:endParaRPr lang="en-US" baseline="0" dirty="0" smtClean="0"/>
          </a:p>
          <a:p>
            <a:r>
              <a:rPr lang="en-US" baseline="0" dirty="0" smtClean="0"/>
              <a:t>The Assyrians bragged about the heavy yokes upon the people with whom they had taken captive. Isaiah looks to the day when One mightier than the Assyrians of this world will break the yokes to pieces. He will also impose a yoke, but His yoke is easy (Matt. 11:29-30) </a:t>
            </a:r>
          </a:p>
          <a:p>
            <a:endParaRPr lang="en-US" baseline="0" dirty="0" smtClean="0"/>
          </a:p>
          <a:p>
            <a:r>
              <a:rPr lang="en-US" baseline="0" dirty="0" smtClean="0"/>
              <a:t>“in the day of Midian” – Is this eternal ending of all wars and oppression just a pipe dream, or only to be fulfilled in a spiritual sense? Isaiah makes a historical connection with the past to give credence to the future. Gideon and his people faced an unsurmountable horde of Midianites out to ravage the land, but they learned that in God weakness is strength. They watched in amazement God bring deliverance. Isaiah eludes to a past event as evidence that the future deliverance is entirely feasible, given the character and power of their God. (Oswalt, p. 244)</a:t>
            </a: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179976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multiplied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nation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increased its joy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rejoice before You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according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to the joy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harvest, 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men rejoice when they divide the spoil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588821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broken the yoke of his burden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staff of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shoulder,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rod of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oppressor, 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 the day of Midian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0255018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every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warrior's sandal from the noisy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battle,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garments rolled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blood, will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be used for burning and fuel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fire.”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373" y="4483510"/>
            <a:ext cx="3893255" cy="2069690"/>
          </a:xfrm>
          <a:prstGeom prst="rect">
            <a:avLst/>
          </a:prstGeom>
          <a:effectLst>
            <a:softEdge rad="127000"/>
          </a:effectLst>
        </p:spPr>
      </p:pic>
    </p:spTree>
    <p:extLst>
      <p:ext uri="{BB962C8B-B14F-4D97-AF65-F5344CB8AC3E}">
        <p14:creationId xmlns:p14="http://schemas.microsoft.com/office/powerpoint/2010/main" val="39124791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beat their swords into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plowshares,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their spears into pruning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hooks; Nation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not lift up sword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nation, neither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they learn war anymore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0105314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“Come</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behold the works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LORD, Who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 made desolations in the earth.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makes wars cease to the end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earth;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breaks the bow and cuts the spear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two; 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burns the chariot in the fire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(Psalm 46:8-9)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808750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every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warrior's sandal from the noisy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battle,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garments rolled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blood, will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be used for burning and fuel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fire.”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373" y="4483510"/>
            <a:ext cx="3893255" cy="2069690"/>
          </a:xfrm>
          <a:prstGeom prst="rect">
            <a:avLst/>
          </a:prstGeom>
          <a:effectLst>
            <a:softEdge rad="127000"/>
          </a:effectLst>
        </p:spPr>
      </p:pic>
    </p:spTree>
    <p:extLst>
      <p:ext uri="{BB962C8B-B14F-4D97-AF65-F5344CB8AC3E}">
        <p14:creationId xmlns:p14="http://schemas.microsoft.com/office/powerpoint/2010/main" val="140039524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unto us a Child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born, unto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us a Son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given;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government will be upon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shoulder.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name will be called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Wonderful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Counselor, Mighty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Everlasting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Father, Prince of Peace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0859311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954107"/>
          </a:xfrm>
          <a:prstGeom prst="rect">
            <a:avLst/>
          </a:prstGeom>
          <a:noFill/>
          <a:effectLst>
            <a:softEdge rad="127000"/>
          </a:effectLst>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5600" b="1" dirty="0">
                <a:ln w="19050">
                  <a:solidFill>
                    <a:srgbClr val="002060"/>
                  </a:solidFill>
                  <a:prstDash val="solid"/>
                </a:ln>
                <a:solidFill>
                  <a:schemeClr val="bg1"/>
                </a:solidFill>
                <a:effectLst>
                  <a:outerShdw blurRad="12700" dist="50800" dir="2700000" algn="tl" rotWithShape="0">
                    <a:schemeClr val="tx1"/>
                  </a:outerShdw>
                </a:effectLst>
              </a:rPr>
              <a:t>unto us a Child is </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born”</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714587" y="2336974"/>
            <a:ext cx="7714826"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 His Humanity</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714587" y="4669370"/>
            <a:ext cx="7714826"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He is the Son of Man</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3275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55"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750"/>
                            </p:stCondLst>
                            <p:childTnLst>
                              <p:par>
                                <p:cTn id="15" presetID="42"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7301" y="1094715"/>
            <a:ext cx="8800252"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“Let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this mind be in you which was also in Christ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Jesus, who</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being in the form of God, did not consider it robbery to be equal with God,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made Himself of no reputation, taking the form of a bondservant, and coming in the likeness of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men....”</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3253958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being found in appearance as a man, He humbled Himself and became obedient to the point of death, even the death of the cross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(Phil. 2:5-8)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descr="Cross 4.jpg"/>
          <p:cNvPicPr>
            <a:picLocks noChangeAspect="1"/>
          </p:cNvPicPr>
          <p:nvPr/>
        </p:nvPicPr>
        <p:blipFill>
          <a:blip r:embed="rId5" cstate="print"/>
          <a:stretch>
            <a:fillRect/>
          </a:stretch>
        </p:blipFill>
        <p:spPr>
          <a:xfrm>
            <a:off x="5821343" y="4787486"/>
            <a:ext cx="3208760" cy="1889158"/>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427011243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4819" y="2800529"/>
            <a:ext cx="8614364" cy="2585323"/>
          </a:xfrm>
          <a:prstGeom prst="rect">
            <a:avLst/>
          </a:prstGeom>
          <a:noFill/>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64819" y="1288689"/>
            <a:ext cx="8614363" cy="1200329"/>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6665213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954107"/>
          </a:xfrm>
          <a:prstGeom prst="rect">
            <a:avLst/>
          </a:prstGeom>
          <a:noFill/>
          <a:effectLst>
            <a:softEdge rad="127000"/>
          </a:effectLst>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“unto </a:t>
            </a:r>
            <a:r>
              <a:rPr lang="en-US" sz="5600" b="1" dirty="0">
                <a:ln w="19050">
                  <a:solidFill>
                    <a:srgbClr val="002060"/>
                  </a:solidFill>
                  <a:prstDash val="solid"/>
                </a:ln>
                <a:solidFill>
                  <a:schemeClr val="bg1"/>
                </a:solidFill>
                <a:effectLst>
                  <a:outerShdw blurRad="12700" dist="50800" dir="2700000" algn="tl" rotWithShape="0">
                    <a:schemeClr val="tx1"/>
                  </a:outerShdw>
                </a:effectLst>
              </a:rPr>
              <a:t>us a </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Son is given;”</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714587" y="2336974"/>
            <a:ext cx="7714826"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 His Deity</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714587" y="4669370"/>
            <a:ext cx="7714826"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He is the Son of God</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13777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250"/>
                            </p:stCondLst>
                            <p:childTnLst>
                              <p:par>
                                <p:cTn id="9" presetID="55"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750"/>
                            </p:stCondLst>
                            <p:childTnLst>
                              <p:par>
                                <p:cTn id="15" presetID="42"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1938992"/>
          </a:xfrm>
          <a:prstGeom prst="rect">
            <a:avLst/>
          </a:prstGeom>
          <a:noFill/>
          <a:effectLst>
            <a:softEdge rad="127000"/>
          </a:effectLst>
        </p:spPr>
        <p:txBody>
          <a:bodyPr wrap="square" lIns="91440" tIns="45720" rIns="91440" bIns="45720">
            <a:spAutoFit/>
          </a:bodyPr>
          <a:lstStyle/>
          <a:p>
            <a:pPr algn="ct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the government will be upon His shoulder. </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73556" y="3232722"/>
            <a:ext cx="7714826"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 His Rule</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552190" y="5445204"/>
            <a:ext cx="8039621"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He is the King of Kings</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08092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55"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750"/>
                            </p:stCondLst>
                            <p:childTnLst>
                              <p:par>
                                <p:cTn id="15" presetID="42"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5" y="1488605"/>
            <a:ext cx="6007634"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shall be King over all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earth. 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day it shall be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LORD 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one,’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His name one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(Zech. 14:9)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6" descr="http://www.sportsfanmagazine.com/sfm/graphics/jesus_horse_clouds_king.jpg"/>
          <p:cNvPicPr>
            <a:picLocks noChangeAspect="1" noChangeArrowheads="1"/>
          </p:cNvPicPr>
          <p:nvPr/>
        </p:nvPicPr>
        <p:blipFill>
          <a:blip r:embed="rId5" cstate="print"/>
          <a:srcRect/>
          <a:stretch>
            <a:fillRect/>
          </a:stretch>
        </p:blipFill>
        <p:spPr bwMode="auto">
          <a:xfrm>
            <a:off x="6179509" y="1790799"/>
            <a:ext cx="2759666" cy="3961072"/>
          </a:xfrm>
          <a:prstGeom prst="rect">
            <a:avLst/>
          </a:prstGeom>
          <a:ln>
            <a:noFill/>
          </a:ln>
          <a:effectLst>
            <a:softEdge rad="127000"/>
          </a:effectLst>
        </p:spPr>
      </p:pic>
    </p:spTree>
    <p:extLst>
      <p:ext uri="{BB962C8B-B14F-4D97-AF65-F5344CB8AC3E}">
        <p14:creationId xmlns:p14="http://schemas.microsoft.com/office/powerpoint/2010/main" val="142829019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580895" y="1204906"/>
            <a:ext cx="7982210" cy="1938992"/>
          </a:xfrm>
          <a:prstGeom prst="rect">
            <a:avLst/>
          </a:prstGeom>
          <a:noFill/>
          <a:effectLst>
            <a:softEdge rad="127000"/>
          </a:effectLst>
        </p:spPr>
        <p:txBody>
          <a:bodyPr wrap="square" lIns="91440" tIns="45720" rIns="91440" bIns="45720">
            <a:spAutoFit/>
          </a:bodyPr>
          <a:lstStyle/>
          <a:p>
            <a:pPr algn="just"/>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And His name will be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called…</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16145" y="3143898"/>
            <a:ext cx="791825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to Describe His Kingdom</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552190" y="5445204"/>
            <a:ext cx="8039621" cy="1107996"/>
          </a:xfrm>
          <a:prstGeom prst="rect">
            <a:avLst/>
          </a:prstGeom>
          <a:noFill/>
          <a:effectLst>
            <a:softEdge rad="127000"/>
          </a:effectLst>
        </p:spPr>
        <p:txBody>
          <a:bodyPr wrap="square" lIns="91440" tIns="45720" rIns="91440" bIns="45720">
            <a:spAutoFit/>
          </a:bodyPr>
          <a:lstStyle/>
          <a:p>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723380" y="5445204"/>
            <a:ext cx="8039621" cy="1107996"/>
          </a:xfrm>
          <a:prstGeom prst="rect">
            <a:avLst/>
          </a:prstGeom>
          <a:noFill/>
          <a:effectLst>
            <a:softEdge rad="127000"/>
          </a:effectLst>
        </p:spPr>
        <p:txBody>
          <a:bodyPr wrap="square" lIns="91440" tIns="45720" rIns="91440" bIns="45720">
            <a:spAutoFit/>
          </a:bodyPr>
          <a:lstStyle/>
          <a:p>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He is the…</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7669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55"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2750"/>
                            </p:stCondLst>
                            <p:childTnLst>
                              <p:par>
                                <p:cTn id="15" presetID="42" presetClass="entr" presetSubtype="0"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580895" y="1204906"/>
            <a:ext cx="7982210" cy="1938992"/>
          </a:xfrm>
          <a:prstGeom prst="rect">
            <a:avLst/>
          </a:prstGeom>
          <a:noFill/>
          <a:effectLst>
            <a:softEdge rad="127000"/>
          </a:effectLst>
        </p:spPr>
        <p:txBody>
          <a:bodyPr wrap="square" lIns="91440" tIns="45720" rIns="91440" bIns="45720">
            <a:spAutoFit/>
          </a:bodyPr>
          <a:lstStyle/>
          <a:p>
            <a:pPr algn="just"/>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And His name will be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called…</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16145" y="3143898"/>
            <a:ext cx="791825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Kingdom</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ithout Confusion</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333044" y="5445204"/>
            <a:ext cx="8477913"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“Wonderful Counselor”</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988023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580895" y="1204906"/>
            <a:ext cx="7982210" cy="1938992"/>
          </a:xfrm>
          <a:prstGeom prst="rect">
            <a:avLst/>
          </a:prstGeom>
          <a:noFill/>
          <a:effectLst>
            <a:softEdge rad="127000"/>
          </a:effectLst>
        </p:spPr>
        <p:txBody>
          <a:bodyPr wrap="square" lIns="91440" tIns="45720" rIns="91440" bIns="45720">
            <a:spAutoFit/>
          </a:bodyPr>
          <a:lstStyle/>
          <a:p>
            <a:pPr algn="just"/>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And His name will be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called…</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16145" y="3143898"/>
            <a:ext cx="791825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Kingdom</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ithout Chaos</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333044" y="5445204"/>
            <a:ext cx="8477913"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“Mighty God”</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69063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09184" y="1137842"/>
            <a:ext cx="8716486"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He is coming with clouds, and every eye will see Him, even they who pierced Him. And all the tribes of the earth will mourn because of Him. Even so, Amen</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4" descr="http://farm3.static.flickr.com/2606/3868432668_40d7c24c91.jpg"/>
          <p:cNvPicPr>
            <a:picLocks noChangeAspect="1" noChangeArrowheads="1"/>
          </p:cNvPicPr>
          <p:nvPr/>
        </p:nvPicPr>
        <p:blipFill>
          <a:blip r:embed="rId5" cstate="print"/>
          <a:srcRect/>
          <a:stretch>
            <a:fillRect/>
          </a:stretch>
        </p:blipFill>
        <p:spPr bwMode="auto">
          <a:xfrm>
            <a:off x="2148691" y="4615717"/>
            <a:ext cx="4837471" cy="214110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val="147140776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4" descr="http://farm3.static.flickr.com/2606/3868432668_40d7c24c91.jpg"/>
          <p:cNvPicPr>
            <a:picLocks noChangeAspect="1" noChangeArrowheads="1"/>
          </p:cNvPicPr>
          <p:nvPr/>
        </p:nvPicPr>
        <p:blipFill>
          <a:blip r:embed="rId5" cstate="print"/>
          <a:srcRect/>
          <a:stretch>
            <a:fillRect/>
          </a:stretch>
        </p:blipFill>
        <p:spPr bwMode="auto">
          <a:xfrm>
            <a:off x="2148691" y="4627238"/>
            <a:ext cx="4837471" cy="2141108"/>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8" name="Rectangle 7"/>
          <p:cNvSpPr/>
          <p:nvPr/>
        </p:nvSpPr>
        <p:spPr>
          <a:xfrm>
            <a:off x="213757" y="1127546"/>
            <a:ext cx="8716486" cy="3631763"/>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am the Alpha and the Omega, the Beginning and the End," says the Lord, "who is and who was and who is to come, the Almighty</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(Rev. 1:7-8)</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75693537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580895" y="1204906"/>
            <a:ext cx="7982210" cy="1938992"/>
          </a:xfrm>
          <a:prstGeom prst="rect">
            <a:avLst/>
          </a:prstGeom>
          <a:noFill/>
          <a:effectLst>
            <a:softEdge rad="127000"/>
          </a:effectLst>
        </p:spPr>
        <p:txBody>
          <a:bodyPr wrap="square" lIns="91440" tIns="45720" rIns="91440" bIns="45720">
            <a:spAutoFit/>
          </a:bodyPr>
          <a:lstStyle/>
          <a:p>
            <a:pPr algn="just"/>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And His name will be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called…</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16145" y="3143898"/>
            <a:ext cx="791825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Kingdom</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ithout Complexity</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333044" y="5445204"/>
            <a:ext cx="8477913"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“Everlasting Father”</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222565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213757" y="1127546"/>
            <a:ext cx="8716486"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Bethlehem </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Ephrathah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though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are little among the thousands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Judah, yet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out of you shall come forth to Me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One to be Ruler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whose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goings forth are from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old,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from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everlasting</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(Micah 5:2)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868157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1039" y="3715702"/>
            <a:ext cx="2883623"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Example of Distrust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7-12</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563165" y="3715702"/>
            <a:ext cx="253694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Example of 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36-39</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2994274" y="3715702"/>
            <a:ext cx="342720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Master of the Nations</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13-35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2893390" y="3717880"/>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42613" y="3717880"/>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45" y="1353522"/>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S</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p>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t</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he Nations or the 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ORD?</a:t>
            </a: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0556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fltVal val="0.5"/>
                                          </p:val>
                                        </p:tav>
                                        <p:tav tm="100000">
                                          <p:val>
                                            <p:strVal val="#ppt_x"/>
                                          </p:val>
                                        </p:tav>
                                      </p:tavLst>
                                    </p:anim>
                                    <p:anim calcmode="lin" valueType="num">
                                      <p:cBhvr>
                                        <p:cTn id="26" dur="7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anim calcmode="lin" valueType="num">
                                      <p:cBhvr>
                                        <p:cTn id="34" dur="750" fill="hold"/>
                                        <p:tgtEl>
                                          <p:spTgt spid="7"/>
                                        </p:tgtEl>
                                        <p:attrNameLst>
                                          <p:attrName>ppt_x</p:attrName>
                                        </p:attrNameLst>
                                      </p:cBhvr>
                                      <p:tavLst>
                                        <p:tav tm="0">
                                          <p:val>
                                            <p:fltVal val="0.5"/>
                                          </p:val>
                                        </p:tav>
                                        <p:tav tm="100000">
                                          <p:val>
                                            <p:strVal val="#ppt_x"/>
                                          </p:val>
                                        </p:tav>
                                      </p:tavLst>
                                    </p:anim>
                                    <p:anim calcmode="lin" valueType="num">
                                      <p:cBhvr>
                                        <p:cTn id="35"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209184" y="4667622"/>
            <a:ext cx="8716486" cy="1508105"/>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“Jesus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Christ is the same yesterday, today, and forever</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(Heb. 13:8)</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209184" y="1419240"/>
            <a:ext cx="8716486"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beginning was the Word, and the Word was with God, and the Word was God.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was in the beginning with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God”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(John 1:1-2)</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07113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580895" y="1204906"/>
            <a:ext cx="7982210" cy="1938992"/>
          </a:xfrm>
          <a:prstGeom prst="rect">
            <a:avLst/>
          </a:prstGeom>
          <a:noFill/>
          <a:effectLst>
            <a:softEdge rad="127000"/>
          </a:effectLst>
        </p:spPr>
        <p:txBody>
          <a:bodyPr wrap="square" lIns="91440" tIns="45720" rIns="91440" bIns="45720">
            <a:spAutoFit/>
          </a:bodyPr>
          <a:lstStyle/>
          <a:p>
            <a:pPr algn="just"/>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And His name will be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called…</a:t>
            </a:r>
            <a:r>
              <a:rPr lang="en-US" sz="5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16145" y="3143898"/>
            <a:ext cx="791825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Kingdom</a:t>
            </a:r>
          </a:p>
          <a:p>
            <a:pPr algn="ctr"/>
            <a:r>
              <a:rPr lang="en-US" sz="6600" b="1" dirty="0">
                <a:ln w="19050">
                  <a:solidFill>
                    <a:srgbClr val="002060"/>
                  </a:solidFill>
                  <a:prstDash val="solid"/>
                </a:ln>
                <a:solidFill>
                  <a:srgbClr val="FFFF00"/>
                </a:solidFill>
                <a:effectLst>
                  <a:outerShdw blurRad="12700" dist="50800" dir="2700000" algn="tl" rotWithShape="0">
                    <a:schemeClr val="tx1"/>
                  </a:outerShdw>
                </a:effectLst>
              </a:rPr>
              <a:t>w</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ithout Conflict</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333044" y="5445204"/>
            <a:ext cx="8477913"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C00000"/>
                  </a:solidFill>
                  <a:prstDash val="solid"/>
                </a:ln>
                <a:solidFill>
                  <a:schemeClr val="bg1"/>
                </a:solidFill>
                <a:effectLst>
                  <a:outerShdw blurRad="12700" dist="50800" dir="2700000" algn="tl" rotWithShape="0">
                    <a:schemeClr val="tx1"/>
                  </a:outerShdw>
                </a:effectLst>
              </a:rPr>
              <a:t>“Prince of Peace”</a:t>
            </a:r>
            <a:endParaRPr lang="en-US" sz="6600" b="1" dirty="0">
              <a:ln w="19050">
                <a:solidFill>
                  <a:srgbClr val="C0000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38850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“Of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increase of His government and peace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be no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end, upon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throne of David and over His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kingdom, 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order it and establish it with judgment and justice f</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rom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that time forward, even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forever.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zeal of the Lord of hosts will perform this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(9:7)</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6608567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695537" y="1204906"/>
            <a:ext cx="7752926" cy="286232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Of the increase of His government and peace there will be no end</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361130" y="4177399"/>
            <a:ext cx="8412594"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 the Extent of His Kingdom</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18651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55"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4792417" y="2271706"/>
            <a:ext cx="4108733"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He is the Everlasting God</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9" name="Picture 8" descr="Sunshine.jpg"/>
          <p:cNvPicPr>
            <a:picLocks noChangeAspect="1"/>
          </p:cNvPicPr>
          <p:nvPr/>
        </p:nvPicPr>
        <p:blipFill>
          <a:blip r:embed="rId5" cstate="print"/>
          <a:stretch>
            <a:fillRect/>
          </a:stretch>
        </p:blipFill>
        <p:spPr>
          <a:xfrm>
            <a:off x="228600" y="1178282"/>
            <a:ext cx="4343400" cy="5509598"/>
          </a:xfrm>
          <a:prstGeom prst="rect">
            <a:avLst/>
          </a:prstGeom>
          <a:ln>
            <a:noFill/>
          </a:ln>
          <a:effectLst>
            <a:softEdge rad="317500"/>
          </a:effectLst>
        </p:spPr>
      </p:pic>
    </p:spTree>
    <p:extLst>
      <p:ext uri="{BB962C8B-B14F-4D97-AF65-F5344CB8AC3E}">
        <p14:creationId xmlns:p14="http://schemas.microsoft.com/office/powerpoint/2010/main" val="118409506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“Upon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the throne of David and over His kingdom</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60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361130" y="3254069"/>
            <a:ext cx="8412594"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His Promise</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324370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4792417" y="2271706"/>
            <a:ext cx="4108733"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He is the King of David</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2" descr="http://www.elephantsfoot.com/David_Michelangelo.JPG"/>
          <p:cNvPicPr>
            <a:picLocks noChangeAspect="1" noChangeArrowheads="1"/>
          </p:cNvPicPr>
          <p:nvPr/>
        </p:nvPicPr>
        <p:blipFill>
          <a:blip r:embed="rId5" cstate="print"/>
          <a:srcRect/>
          <a:stretch>
            <a:fillRect/>
          </a:stretch>
        </p:blipFill>
        <p:spPr bwMode="auto">
          <a:xfrm>
            <a:off x="435501" y="1734121"/>
            <a:ext cx="3874019" cy="4631509"/>
          </a:xfrm>
          <a:prstGeom prst="rect">
            <a:avLst/>
          </a:prstGeom>
          <a:ln>
            <a:noFill/>
          </a:ln>
          <a:effectLst>
            <a:softEdge rad="127000"/>
          </a:effectLst>
        </p:spPr>
      </p:pic>
    </p:spTree>
    <p:extLst>
      <p:ext uri="{BB962C8B-B14F-4D97-AF65-F5344CB8AC3E}">
        <p14:creationId xmlns:p14="http://schemas.microsoft.com/office/powerpoint/2010/main" val="8181675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7301" y="1211404"/>
            <a:ext cx="8800252"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angel said to her,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not be afraid, Mary, for you have found favor with God.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behold, you will conceive in your womb and bring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fort</a:t>
            </a: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Son,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shall call</a:t>
            </a: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name JESUS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717" y="4149366"/>
            <a:ext cx="3328410" cy="2610048"/>
          </a:xfrm>
          <a:prstGeom prst="rect">
            <a:avLst/>
          </a:prstGeom>
          <a:effectLst>
            <a:softEdge rad="190500"/>
          </a:effectLst>
        </p:spPr>
      </p:pic>
    </p:spTree>
    <p:extLst>
      <p:ext uri="{BB962C8B-B14F-4D97-AF65-F5344CB8AC3E}">
        <p14:creationId xmlns:p14="http://schemas.microsoft.com/office/powerpoint/2010/main" val="216841624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3717" y="4149366"/>
            <a:ext cx="3328410" cy="2610048"/>
          </a:xfrm>
          <a:prstGeom prst="rect">
            <a:avLst/>
          </a:prstGeom>
          <a:effectLst>
            <a:softEdge rad="190500"/>
          </a:effectLst>
        </p:spPr>
      </p:pic>
      <p:sp>
        <p:nvSpPr>
          <p:cNvPr id="8" name="Rectangle 7"/>
          <p:cNvSpPr/>
          <p:nvPr/>
        </p:nvSpPr>
        <p:spPr>
          <a:xfrm>
            <a:off x="167301" y="1102578"/>
            <a:ext cx="8800252"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will be great, and will be called the Son of the Highest; and the Lord God will give Him the throne of His father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David.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He will reign over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house</a:t>
            </a:r>
          </a:p>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of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Jacob forever,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a:t>
            </a:r>
          </a:p>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of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His kingdom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there</a:t>
            </a:r>
          </a:p>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will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be no end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(Luke 1:29-33)</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185155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094715"/>
            <a:ext cx="8972126" cy="3785652"/>
          </a:xfrm>
          <a:prstGeom prst="rect">
            <a:avLst/>
          </a:prstGeom>
          <a:noFill/>
          <a:effectLst>
            <a:softEdge rad="127000"/>
          </a:effectLst>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800" b="1" dirty="0">
                <a:ln w="19050">
                  <a:solidFill>
                    <a:srgbClr val="002060"/>
                  </a:solidFill>
                  <a:prstDash val="solid"/>
                </a:ln>
                <a:solidFill>
                  <a:schemeClr val="bg1"/>
                </a:solidFill>
                <a:effectLst>
                  <a:outerShdw blurRad="12700" dist="50800" dir="2700000" algn="tl" rotWithShape="0">
                    <a:schemeClr val="tx1"/>
                  </a:outerShdw>
                </a:effectLst>
              </a:rPr>
              <a:t>to order it and establish it with judgment and justice from that time forward, even forever</a:t>
            </a: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227998" y="4635963"/>
            <a:ext cx="8688004" cy="2123658"/>
          </a:xfrm>
          <a:prstGeom prst="rect">
            <a:avLst/>
          </a:prstGeom>
          <a:noFill/>
          <a:effectLst>
            <a:softEdge rad="127000"/>
          </a:effectLst>
        </p:spPr>
        <p:txBody>
          <a:bodyPr wrap="square" lIns="91440" tIns="45720" rIns="91440" bIns="45720">
            <a:spAutoFit/>
          </a:bodyPr>
          <a:lstStyle/>
          <a:p>
            <a:pPr algn="ctr"/>
            <a:r>
              <a:rPr lang="en-US" sz="64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a:t>
            </a:r>
          </a:p>
          <a:p>
            <a:pPr algn="ctr"/>
            <a:r>
              <a:rPr lang="en-US" sz="6400" b="1" dirty="0" smtClean="0">
                <a:ln w="19050">
                  <a:solidFill>
                    <a:srgbClr val="002060"/>
                  </a:solidFill>
                  <a:prstDash val="solid"/>
                </a:ln>
                <a:solidFill>
                  <a:srgbClr val="FFFF00"/>
                </a:solidFill>
                <a:effectLst>
                  <a:outerShdw blurRad="12700" dist="50800" dir="2700000" algn="tl" rotWithShape="0">
                    <a:schemeClr val="tx1"/>
                  </a:outerShdw>
                </a:effectLst>
              </a:rPr>
              <a:t>His Righteous Character</a:t>
            </a:r>
            <a:endParaRPr lang="en-US" sz="6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5754669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214675" y="4734342"/>
            <a:ext cx="6714650" cy="2123658"/>
          </a:xfrm>
          <a:prstGeom prst="rect">
            <a:avLst/>
          </a:prstGeom>
          <a:noFill/>
          <a:effectLst>
            <a:softEdge rad="127000"/>
          </a:effectLst>
        </p:spPr>
        <p:txBody>
          <a:bodyPr wrap="square" lIns="91440" tIns="45720" rIns="91440" bIns="45720">
            <a:spAutoFit/>
          </a:bodyPr>
          <a:lstStyle/>
          <a:p>
            <a:pPr algn="ctr"/>
            <a:r>
              <a:rPr lang="en-US" sz="6400" b="1" dirty="0" smtClean="0">
                <a:ln w="19050">
                  <a:solidFill>
                    <a:srgbClr val="C00000"/>
                  </a:solidFill>
                  <a:prstDash val="solid"/>
                </a:ln>
                <a:solidFill>
                  <a:schemeClr val="bg1"/>
                </a:solidFill>
                <a:effectLst>
                  <a:outerShdw blurRad="12700" dist="50800" dir="2700000" algn="tl" rotWithShape="0">
                    <a:schemeClr val="tx1"/>
                  </a:outerShdw>
                </a:effectLst>
              </a:rPr>
              <a:t>He is the LORD</a:t>
            </a:r>
          </a:p>
          <a:p>
            <a:pPr algn="ctr"/>
            <a:r>
              <a:rPr lang="en-US" sz="6400" b="1" dirty="0" smtClean="0">
                <a:ln w="19050">
                  <a:solidFill>
                    <a:srgbClr val="C00000"/>
                  </a:solidFill>
                  <a:prstDash val="solid"/>
                </a:ln>
                <a:solidFill>
                  <a:schemeClr val="bg1"/>
                </a:solidFill>
                <a:effectLst>
                  <a:outerShdw blurRad="12700" dist="50800" dir="2700000" algn="tl" rotWithShape="0">
                    <a:schemeClr val="tx1"/>
                  </a:outerShdw>
                </a:effectLst>
              </a:rPr>
              <a:t>Our Righteousness</a:t>
            </a:r>
            <a:endParaRPr lang="en-US" sz="6400" b="1" dirty="0">
              <a:ln w="19050">
                <a:solidFill>
                  <a:srgbClr val="C0000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9" name="Picture 6" descr="http://ubdavid.org/godgreatsalvation/newgraphics/10_lord_righteousness.jpg"/>
          <p:cNvPicPr>
            <a:picLocks noChangeAspect="1" noChangeArrowheads="1"/>
          </p:cNvPicPr>
          <p:nvPr/>
        </p:nvPicPr>
        <p:blipFill>
          <a:blip r:embed="rId5" cstate="print"/>
          <a:srcRect b="32812"/>
          <a:stretch>
            <a:fillRect/>
          </a:stretch>
        </p:blipFill>
        <p:spPr bwMode="auto">
          <a:xfrm>
            <a:off x="2179084" y="1211404"/>
            <a:ext cx="4785833" cy="3522938"/>
          </a:xfrm>
          <a:prstGeom prst="rect">
            <a:avLst/>
          </a:prstGeom>
          <a:ln>
            <a:noFill/>
          </a:ln>
          <a:effectLst>
            <a:softEdge rad="190500"/>
          </a:effectLst>
        </p:spPr>
      </p:pic>
    </p:spTree>
    <p:extLst>
      <p:ext uri="{BB962C8B-B14F-4D97-AF65-F5344CB8AC3E}">
        <p14:creationId xmlns:p14="http://schemas.microsoft.com/office/powerpoint/2010/main" val="8223881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63112"/>
            <a:ext cx="8972126" cy="1938992"/>
          </a:xfrm>
          <a:prstGeom prst="rect">
            <a:avLst/>
          </a:prstGeom>
          <a:noFill/>
          <a:effectLst>
            <a:softEdge rad="127000"/>
          </a:effectLst>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6000" b="1" dirty="0">
                <a:ln w="19050">
                  <a:solidFill>
                    <a:srgbClr val="002060"/>
                  </a:solidFill>
                  <a:prstDash val="solid"/>
                </a:ln>
                <a:solidFill>
                  <a:schemeClr val="bg1"/>
                </a:solidFill>
                <a:effectLst>
                  <a:outerShdw blurRad="12700" dist="50800" dir="2700000" algn="tl" rotWithShape="0">
                    <a:schemeClr val="tx1"/>
                  </a:outerShdw>
                </a:effectLst>
              </a:rPr>
              <a:t>The zeal of the Lord of hosts will perform this.” </a:t>
            </a:r>
            <a:endParaRPr lang="en-US" sz="5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223425" y="3370481"/>
            <a:ext cx="8688004"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A Statement about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His Determination</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24480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hiddenmeanings.com/63919a.jpg"/>
          <p:cNvPicPr>
            <a:picLocks noChangeAspect="1" noChangeArrowheads="1"/>
          </p:cNvPicPr>
          <p:nvPr/>
        </p:nvPicPr>
        <p:blipFill>
          <a:blip r:embed="rId3" cstate="print"/>
          <a:srcRect/>
          <a:stretch>
            <a:fillRect/>
          </a:stretch>
        </p:blipFill>
        <p:spPr bwMode="auto">
          <a:xfrm>
            <a:off x="2057400" y="1224171"/>
            <a:ext cx="5029200" cy="4572000"/>
          </a:xfrm>
          <a:prstGeom prst="rect">
            <a:avLst/>
          </a:prstGeom>
          <a:noFill/>
          <a:effectLst>
            <a:softEdge rad="317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214675" y="4734342"/>
            <a:ext cx="6714650" cy="2123658"/>
          </a:xfrm>
          <a:prstGeom prst="rect">
            <a:avLst/>
          </a:prstGeom>
          <a:noFill/>
          <a:effectLst>
            <a:softEdge rad="127000"/>
          </a:effectLst>
        </p:spPr>
        <p:txBody>
          <a:bodyPr wrap="square" lIns="91440" tIns="45720" rIns="91440" bIns="45720">
            <a:spAutoFit/>
          </a:bodyPr>
          <a:lstStyle/>
          <a:p>
            <a:pPr algn="ctr"/>
            <a:r>
              <a:rPr lang="en-US" sz="6400" b="1" dirty="0" smtClean="0">
                <a:ln w="19050">
                  <a:solidFill>
                    <a:srgbClr val="C00000"/>
                  </a:solidFill>
                  <a:prstDash val="solid"/>
                </a:ln>
                <a:solidFill>
                  <a:schemeClr val="bg1"/>
                </a:solidFill>
                <a:effectLst>
                  <a:outerShdw blurRad="12700" dist="50800" dir="2700000" algn="tl" rotWithShape="0">
                    <a:schemeClr val="tx1"/>
                  </a:outerShdw>
                </a:effectLst>
              </a:rPr>
              <a:t>He is the LORD</a:t>
            </a:r>
          </a:p>
          <a:p>
            <a:pPr algn="ctr"/>
            <a:r>
              <a:rPr lang="en-US" sz="6400" b="1" dirty="0" smtClean="0">
                <a:ln w="19050">
                  <a:solidFill>
                    <a:srgbClr val="C00000"/>
                  </a:solidFill>
                  <a:prstDash val="solid"/>
                </a:ln>
                <a:solidFill>
                  <a:schemeClr val="bg1"/>
                </a:solidFill>
                <a:effectLst>
                  <a:outerShdw blurRad="12700" dist="50800" dir="2700000" algn="tl" rotWithShape="0">
                    <a:schemeClr val="tx1"/>
                  </a:outerShdw>
                </a:effectLst>
              </a:rPr>
              <a:t>who Provides</a:t>
            </a:r>
            <a:endParaRPr lang="en-US" sz="6400" b="1" dirty="0">
              <a:ln w="19050">
                <a:solidFill>
                  <a:srgbClr val="C0000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1229885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5126" t="11381" r="19971" b="39249"/>
          <a:stretch/>
        </p:blipFill>
        <p:spPr>
          <a:xfrm>
            <a:off x="1071716" y="1292953"/>
            <a:ext cx="7306358" cy="4381284"/>
          </a:xfrm>
          <a:prstGeom prst="rect">
            <a:avLst/>
          </a:prstGeom>
          <a:effectLst>
            <a:softEdge rad="6350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360982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63112"/>
            <a:ext cx="8972126" cy="4555093"/>
          </a:xfrm>
          <a:prstGeom prst="rect">
            <a:avLst/>
          </a:prstGeom>
          <a:noFill/>
          <a:effectLst>
            <a:softEdge rad="127000"/>
          </a:effectLst>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Receive Him</a:t>
            </a:r>
          </a:p>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Praise Him</a:t>
            </a:r>
          </a:p>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Serve Him</a:t>
            </a:r>
          </a:p>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Delight in Him</a:t>
            </a:r>
          </a:p>
          <a:p>
            <a:pPr algn="ctr"/>
            <a:r>
              <a:rPr lang="en-US" sz="5800" b="1" dirty="0" smtClean="0">
                <a:ln w="19050">
                  <a:solidFill>
                    <a:srgbClr val="002060"/>
                  </a:solidFill>
                  <a:prstDash val="solid"/>
                </a:ln>
                <a:solidFill>
                  <a:schemeClr val="bg1"/>
                </a:solidFill>
                <a:effectLst>
                  <a:outerShdw blurRad="12700" dist="50800" dir="2700000" algn="tl" rotWithShape="0">
                    <a:schemeClr val="tx1"/>
                  </a:outerShdw>
                </a:effectLst>
              </a:rPr>
              <a:t>Reign with Him</a:t>
            </a:r>
            <a:endParaRPr lang="en-US" sz="5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097423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8:10</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3460786"/>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“Believe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I</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 or Not”</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39856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17" t="-482" r="6676" b="42625"/>
          <a:stretch/>
        </p:blipFill>
        <p:spPr>
          <a:xfrm>
            <a:off x="1604945" y="3675660"/>
            <a:ext cx="6347066" cy="2966030"/>
          </a:xfrm>
          <a:prstGeom prst="rect">
            <a:avLst/>
          </a:prstGeom>
          <a:effectLst>
            <a:softEdge rad="444500"/>
          </a:effectLst>
        </p:spPr>
      </p:pic>
      <p:sp>
        <p:nvSpPr>
          <p:cNvPr id="10" name="Rectangle 9"/>
          <p:cNvSpPr/>
          <p:nvPr/>
        </p:nvSpPr>
        <p:spPr>
          <a:xfrm>
            <a:off x="1" y="1120016"/>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Our Way – Darkness;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His Way – Light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8:11-23</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7437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20016"/>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Unto Us a Child is Born</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9:2-7</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364"/>
          <a:stretch/>
        </p:blipFill>
        <p:spPr>
          <a:xfrm>
            <a:off x="3019867" y="3268954"/>
            <a:ext cx="3104267" cy="3348155"/>
          </a:xfrm>
          <a:prstGeom prst="rect">
            <a:avLst/>
          </a:prstGeom>
          <a:effectLst>
            <a:softEdge rad="317500"/>
          </a:effectLst>
        </p:spPr>
      </p:pic>
    </p:spTree>
    <p:extLst>
      <p:ext uri="{BB962C8B-B14F-4D97-AF65-F5344CB8AC3E}">
        <p14:creationId xmlns:p14="http://schemas.microsoft.com/office/powerpoint/2010/main" val="7522023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“Nevertheless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gloom will not be upon her who 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distressed, 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when at first He lightly esteemed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of Zebulun and the land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Naphtali,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afterward more heavily oppressed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her, by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way of the sea, beyond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Jordan, in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Galilee of the Gentiles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576181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people who walked in darkness 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ave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seen a great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light; Those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 dwelt in the land of the shadow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death, 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them a light has shined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Unto Us a Child is Born</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04913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77382</TotalTime>
  <Words>3741</Words>
  <Application>Microsoft Office PowerPoint</Application>
  <PresentationFormat>On-screen Show (4:3)</PresentationFormat>
  <Paragraphs>237</Paragraphs>
  <Slides>45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947</cp:revision>
  <dcterms:created xsi:type="dcterms:W3CDTF">2013-09-19T14:32:29Z</dcterms:created>
  <dcterms:modified xsi:type="dcterms:W3CDTF">2020-06-17T14:41:51Z</dcterms:modified>
</cp:coreProperties>
</file>